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92" r:id="rId6"/>
    <p:sldId id="259" r:id="rId7"/>
    <p:sldId id="261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88" r:id="rId16"/>
    <p:sldId id="262" r:id="rId17"/>
    <p:sldId id="272" r:id="rId18"/>
    <p:sldId id="274" r:id="rId19"/>
    <p:sldId id="279" r:id="rId20"/>
    <p:sldId id="280" r:id="rId21"/>
    <p:sldId id="281" r:id="rId22"/>
    <p:sldId id="282" r:id="rId23"/>
    <p:sldId id="284" r:id="rId24"/>
    <p:sldId id="283" r:id="rId25"/>
    <p:sldId id="285" r:id="rId26"/>
    <p:sldId id="286" r:id="rId27"/>
    <p:sldId id="287" r:id="rId28"/>
    <p:sldId id="290" r:id="rId29"/>
    <p:sldId id="29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8"/>
    <p:restoredTop sz="96327"/>
  </p:normalViewPr>
  <p:slideViewPr>
    <p:cSldViewPr snapToGrid="0">
      <p:cViewPr>
        <p:scale>
          <a:sx n="115" d="100"/>
          <a:sy n="115" d="100"/>
        </p:scale>
        <p:origin x="5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A4B7-EAD9-7173-2EF4-235A2F293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3GHz </a:t>
            </a:r>
            <a:r>
              <a:rPr lang="en-US" dirty="0" err="1"/>
              <a:t>FMcw</a:t>
            </a:r>
            <a:r>
              <a:rPr lang="en-US" dirty="0"/>
              <a:t> Passive electronic scanning array radar (PESA)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B4DA89-A6E8-6A8E-CBBD-0083D9872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5" y="3602038"/>
            <a:ext cx="3824579" cy="1081929"/>
          </a:xfrm>
        </p:spPr>
        <p:txBody>
          <a:bodyPr>
            <a:normAutofit/>
          </a:bodyPr>
          <a:lstStyle/>
          <a:p>
            <a:r>
              <a:rPr lang="en-US" dirty="0"/>
              <a:t>Bolaji </a:t>
            </a:r>
            <a:r>
              <a:rPr lang="en-US" dirty="0" err="1"/>
              <a:t>Kassim</a:t>
            </a:r>
            <a:endParaRPr lang="en-US" dirty="0"/>
          </a:p>
          <a:p>
            <a:r>
              <a:rPr lang="en-US" dirty="0"/>
              <a:t>RF/Microwave Engineer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1D49E-A17C-7427-5CFB-A3BCD6DB15CB}"/>
              </a:ext>
            </a:extLst>
          </p:cNvPr>
          <p:cNvSpPr txBox="1"/>
          <p:nvPr/>
        </p:nvSpPr>
        <p:spPr>
          <a:xfrm>
            <a:off x="1876424" y="4757933"/>
            <a:ext cx="4111638" cy="977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300" b="0" i="0" u="none" strike="noStrike" kern="1200" cap="all" spc="0" normalizeH="0" baseline="0" noProof="0" dirty="0">
                <a:ln>
                  <a:noFill/>
                </a:ln>
                <a:solidFill>
                  <a:srgbClr val="82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University at Buffalo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300" b="0" i="0" u="none" strike="noStrike" kern="1200" cap="all" spc="0" normalizeH="0" baseline="0" noProof="0" dirty="0">
                <a:ln>
                  <a:noFill/>
                </a:ln>
                <a:solidFill>
                  <a:srgbClr val="82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Bachelor of science : electrical engineering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52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C7AB-3C44-B1EC-E486-076011E1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Struggles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AF0609-28D0-C2B2-0600-7442A2444B9B}"/>
                  </a:ext>
                </a:extLst>
              </p:cNvPr>
              <p:cNvSpPr txBox="1"/>
              <p:nvPr/>
            </p:nvSpPr>
            <p:spPr>
              <a:xfrm>
                <a:off x="1259634" y="2097087"/>
                <a:ext cx="9349272" cy="2551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Patch Antennas are inherently narrow band structures (Bandwidth &lt;3%)</a:t>
                </a:r>
              </a:p>
              <a:p>
                <a:r>
                  <a:rPr lang="en-US" dirty="0"/>
                  <a:t>My design has center frequency of 3GHz and Modulating Bandwidth of 200MHz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𝐺𝐻𝑧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=6.67%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𝐵𝑎𝑛𝑑𝑤𝑖𝑑𝑡h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To solve this problem I used low dielectric &amp; low loss substrate (Rogers </a:t>
                </a:r>
                <a:r>
                  <a:rPr lang="en-US" dirty="0" err="1"/>
                  <a:t>RTDurriod</a:t>
                </a:r>
                <a:r>
                  <a:rPr lang="en-US" dirty="0"/>
                  <a:t> 5880) and made it quite thick.</a:t>
                </a:r>
              </a:p>
              <a:p>
                <a:r>
                  <a:rPr lang="en-US" dirty="0"/>
                  <a:t>	𝜀</a:t>
                </a:r>
                <a:r>
                  <a:rPr lang="en-US" baseline="-25000" dirty="0"/>
                  <a:t>r </a:t>
                </a:r>
                <a:r>
                  <a:rPr lang="en-US" dirty="0"/>
                  <a:t>= 2.2 (among the lowest available)</a:t>
                </a:r>
              </a:p>
              <a:p>
                <a:r>
                  <a:rPr lang="en-US" dirty="0"/>
                  <a:t>	h = 300 mils (VERY THICK!, Thicker than your Smartphone.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AF0609-28D0-C2B2-0600-7442A2444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4" y="2097087"/>
                <a:ext cx="9349272" cy="2551724"/>
              </a:xfrm>
              <a:prstGeom prst="rect">
                <a:avLst/>
              </a:prstGeom>
              <a:blipFill>
                <a:blip r:embed="rId2"/>
                <a:stretch>
                  <a:fillRect l="-543" t="-990" r="-271" b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006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69B7-3A60-81C6-B107-AFAC8BA7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Thickness was a major 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017B5-B4CC-D4B6-E709-9EF6E90A3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1901830"/>
          </a:xfrm>
        </p:spPr>
        <p:txBody>
          <a:bodyPr>
            <a:normAutofit/>
          </a:bodyPr>
          <a:lstStyle/>
          <a:p>
            <a:r>
              <a:rPr lang="en-US" dirty="0"/>
              <a:t>Thickness was a Major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Harder to feed signal to patch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Impedance of microstrip feedline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Proximity of Coupled feedline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Probe Feed (with slight modification)</a:t>
            </a:r>
          </a:p>
        </p:txBody>
      </p:sp>
      <p:pic>
        <p:nvPicPr>
          <p:cNvPr id="5" name="Content Placeholder 4" descr="A diagram of a patch&#10;&#10;Description automatically generated">
            <a:extLst>
              <a:ext uri="{FF2B5EF4-FFF2-40B4-BE49-F238E27FC236}">
                <a16:creationId xmlns:a16="http://schemas.microsoft.com/office/drawing/2014/main" id="{AF28A70A-F29E-5A45-CB38-26BC7B265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108" y="592138"/>
            <a:ext cx="4539396" cy="5199062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3442A760-6F18-7425-6412-A6C95ED65F3C}"/>
              </a:ext>
            </a:extLst>
          </p:cNvPr>
          <p:cNvSpPr/>
          <p:nvPr/>
        </p:nvSpPr>
        <p:spPr>
          <a:xfrm>
            <a:off x="6260842" y="609601"/>
            <a:ext cx="1744824" cy="163988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F0169594-4FC5-3991-8B85-5A4FD93F929C}"/>
              </a:ext>
            </a:extLst>
          </p:cNvPr>
          <p:cNvSpPr/>
          <p:nvPr/>
        </p:nvSpPr>
        <p:spPr>
          <a:xfrm>
            <a:off x="7229394" y="2371727"/>
            <a:ext cx="1744824" cy="163988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97308BA7-BE25-7643-D2A9-B39E3E5FC4F2}"/>
              </a:ext>
            </a:extLst>
          </p:cNvPr>
          <p:cNvSpPr/>
          <p:nvPr/>
        </p:nvSpPr>
        <p:spPr>
          <a:xfrm>
            <a:off x="7229394" y="4151316"/>
            <a:ext cx="1744824" cy="163988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B832B-C39E-886A-91DC-E027BDACDCC0}"/>
              </a:ext>
            </a:extLst>
          </p:cNvPr>
          <p:cNvSpPr txBox="1"/>
          <p:nvPr/>
        </p:nvSpPr>
        <p:spPr>
          <a:xfrm>
            <a:off x="1146705" y="4329614"/>
            <a:ext cx="3856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I wanted the system to exist on one board I used a microstrip feedline with a close ground plane and stacked the dielectric on top of the feedline and used a via (wire) through the dielectric. This allowed me to not have to use a coaxial connector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3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921D-D8FF-E17A-0F67-37072DA2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94842"/>
            <a:ext cx="8192158" cy="1475678"/>
          </a:xfrm>
        </p:spPr>
        <p:txBody>
          <a:bodyPr/>
          <a:lstStyle/>
          <a:p>
            <a:r>
              <a:rPr lang="en-US" dirty="0"/>
              <a:t>Beam Pattern of Single Patch Element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96F56-F53D-5850-E893-7746F9D8D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Theta plane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ECF5D-DDD5-D559-37AB-20BC7A59FA1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9574" y="3557255"/>
            <a:ext cx="3208735" cy="869779"/>
          </a:xfrm>
        </p:spPr>
        <p:txBody>
          <a:bodyPr>
            <a:noAutofit/>
          </a:bodyPr>
          <a:lstStyle/>
          <a:p>
            <a:r>
              <a:rPr lang="en-US" sz="1600" dirty="0"/>
              <a:t>Imagine the beam pattern on the right is a horizontal correctional view of your vision </a:t>
            </a:r>
          </a:p>
        </p:txBody>
      </p:sp>
      <p:pic>
        <p:nvPicPr>
          <p:cNvPr id="10" name="Picture Placeholder 5" descr="A graph of a polar bear&#10;&#10;Description automatically generated with medium confidence">
            <a:extLst>
              <a:ext uri="{FF2B5EF4-FFF2-40B4-BE49-F238E27FC236}">
                <a16:creationId xmlns:a16="http://schemas.microsoft.com/office/drawing/2014/main" id="{0DB72D81-B87B-DF1C-2B5D-5CCF7B5FC74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-21" b="-21"/>
          <a:stretch/>
        </p:blipFill>
        <p:spPr>
          <a:xfrm>
            <a:off x="5449097" y="1398598"/>
            <a:ext cx="5601493" cy="501697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E7DE16-C8DD-1C06-5742-664A0D18B8AF}"/>
              </a:ext>
            </a:extLst>
          </p:cNvPr>
          <p:cNvSpPr txBox="1"/>
          <p:nvPr/>
        </p:nvSpPr>
        <p:spPr>
          <a:xfrm>
            <a:off x="6096000" y="6424658"/>
            <a:ext cx="4194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C. </a:t>
            </a:r>
            <a:r>
              <a:rPr lang="en-US" sz="1200" dirty="0" err="1"/>
              <a:t>Balanis</a:t>
            </a:r>
            <a:r>
              <a:rPr lang="en-US" sz="1200" dirty="0"/>
              <a:t>, Antenna Theory, Analysis and Design’, pg. 814, 2005.</a:t>
            </a:r>
          </a:p>
        </p:txBody>
      </p:sp>
    </p:spTree>
    <p:extLst>
      <p:ext uri="{BB962C8B-B14F-4D97-AF65-F5344CB8AC3E}">
        <p14:creationId xmlns:p14="http://schemas.microsoft.com/office/powerpoint/2010/main" val="98728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667D-CCDB-D397-9193-ADCB10A1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5103818" cy="1477961"/>
          </a:xfrm>
        </p:spPr>
        <p:txBody>
          <a:bodyPr/>
          <a:lstStyle/>
          <a:p>
            <a:r>
              <a:rPr lang="en-US" dirty="0"/>
              <a:t>Array factor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D5932-3EBF-67D6-E3E3-CBBCA1B35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Total Electric Field </a:t>
            </a:r>
          </a:p>
          <a:p>
            <a:r>
              <a:rPr lang="en-US" dirty="0"/>
              <a:t>Electric Field of Single Element* Array Factor</a:t>
            </a:r>
          </a:p>
        </p:txBody>
      </p:sp>
      <p:pic>
        <p:nvPicPr>
          <p:cNvPr id="7" name="Content Placeholder 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38990B8-BDF2-7510-D676-13E69FCF5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9388" y="619126"/>
            <a:ext cx="4122593" cy="53262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1E98060-5452-7A46-3327-BD683CD5C9B2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1370019" y="3414220"/>
                <a:ext cx="4875210" cy="2717801"/>
              </a:xfrm>
            </p:spPr>
            <p:txBody>
              <a:bodyPr>
                <a:normAutofit fontScale="85000" lnSpcReduction="20000"/>
              </a:bodyPr>
              <a:lstStyle/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𝐴𝐹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−1)(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N: number of elements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n: individual element index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k: wave number in free space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𝑤𝑎𝑣𝑒𝑙𝑒𝑛𝑔𝑡h</m:t>
                        </m:r>
                      </m:den>
                    </m:f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d: distance between elements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angle of beam direction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β: Phase difference of Reference Signal between elements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1E98060-5452-7A46-3327-BD683CD5C9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1370019" y="3414220"/>
                <a:ext cx="4875210" cy="2717801"/>
              </a:xfrm>
              <a:blipFill>
                <a:blip r:embed="rId3"/>
                <a:stretch>
                  <a:fillRect l="-1042" t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CCECAB-4AE2-C621-3403-2D7E1114E59A}"/>
              </a:ext>
            </a:extLst>
          </p:cNvPr>
          <p:cNvSpPr txBox="1"/>
          <p:nvPr/>
        </p:nvSpPr>
        <p:spPr>
          <a:xfrm>
            <a:off x="6699388" y="6097418"/>
            <a:ext cx="412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C. </a:t>
            </a:r>
            <a:r>
              <a:rPr lang="en-US" sz="1200" dirty="0" err="1"/>
              <a:t>Balanis</a:t>
            </a:r>
            <a:r>
              <a:rPr lang="en-US" sz="1200" dirty="0"/>
              <a:t>, Antenna Theory, Analysis and Design’, pg. 293, 2005.</a:t>
            </a:r>
          </a:p>
        </p:txBody>
      </p:sp>
    </p:spTree>
    <p:extLst>
      <p:ext uri="{BB962C8B-B14F-4D97-AF65-F5344CB8AC3E}">
        <p14:creationId xmlns:p14="http://schemas.microsoft.com/office/powerpoint/2010/main" val="393911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D5822-9475-A6D3-BF68-BFB9AD51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Phasor Diagram of beam direction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6B55D-0533-CECB-059F-60BAAFA0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As shown in the diagram </a:t>
            </a:r>
          </a:p>
          <a:p>
            <a:r>
              <a:rPr lang="en-US" sz="2000" dirty="0"/>
              <a:t> The more elements you add, the wider your scanning window</a:t>
            </a:r>
          </a:p>
          <a:p>
            <a:r>
              <a:rPr lang="en-US" sz="2000" dirty="0"/>
              <a:t>The more elements you add the larger the Magnitude of Array Factor (Stronger/Narrower) Beam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30FD10FF-3F1F-B390-3159-AF625B063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813022"/>
            <a:ext cx="5456279" cy="520700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0CA5A3-6ACB-098C-DCBA-5C1BF5EB04E7}"/>
              </a:ext>
            </a:extLst>
          </p:cNvPr>
          <p:cNvSpPr txBox="1"/>
          <p:nvPr/>
        </p:nvSpPr>
        <p:spPr>
          <a:xfrm>
            <a:off x="6623454" y="6156732"/>
            <a:ext cx="43069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C. </a:t>
            </a:r>
            <a:r>
              <a:rPr lang="en-US" sz="1200" dirty="0" err="1"/>
              <a:t>Balanis</a:t>
            </a:r>
            <a:r>
              <a:rPr lang="en-US" sz="1200" dirty="0"/>
              <a:t>, Antenna Theory, Analysis and Design’, pg. 293, 2005.</a:t>
            </a:r>
          </a:p>
        </p:txBody>
      </p:sp>
    </p:spTree>
    <p:extLst>
      <p:ext uri="{BB962C8B-B14F-4D97-AF65-F5344CB8AC3E}">
        <p14:creationId xmlns:p14="http://schemas.microsoft.com/office/powerpoint/2010/main" val="196071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D5822-9475-A6D3-BF68-BFB9AD51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41" y="138038"/>
            <a:ext cx="7687331" cy="9128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Gain Plot of simulated antenna array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06B55D-0533-CECB-059F-60BAAFA07A7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56494" y="912813"/>
                <a:ext cx="4459287" cy="5692775"/>
              </a:xfrm>
            </p:spPr>
            <p:txBody>
              <a:bodyPr vert="horz" lIns="91440" tIns="45720" rIns="91440" bIns="45720" rtlCol="0">
                <a:normAutofit fontScale="92500" lnSpcReduction="10000"/>
              </a:bodyPr>
              <a:lstStyle/>
              <a:p>
                <a:r>
                  <a:rPr lang="en-US" sz="2000" dirty="0"/>
                  <a:t>The Traces inside the red box show the gain pattern of the array for each phase delta between elements </a:t>
                </a:r>
              </a:p>
              <a:p>
                <a:endParaRPr lang="en-US" sz="2000" dirty="0"/>
              </a:p>
              <a:p>
                <a:r>
                  <a:rPr lang="en-US" sz="1700" dirty="0"/>
                  <a:t>G</a:t>
                </a:r>
                <a:r>
                  <a:rPr lang="en-US" sz="1700" baseline="-25000" dirty="0" err="1"/>
                  <a:t>n</a:t>
                </a:r>
                <a:r>
                  <a:rPr lang="en-US" sz="1700" dirty="0"/>
                  <a:t>= Gain of nth element</a:t>
                </a:r>
              </a:p>
              <a:p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700" dirty="0"/>
                  <a:t> = wavelength </a:t>
                </a:r>
              </a:p>
              <a:p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𝐴𝐹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−1)(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=−4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cm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*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5.25°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60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𝑚𝑚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06B55D-0533-CECB-059F-60BAAFA07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56494" y="912813"/>
                <a:ext cx="4459287" cy="5692775"/>
              </a:xfrm>
              <a:blipFill>
                <a:blip r:embed="rId4"/>
                <a:stretch>
                  <a:fillRect l="-1420" t="-445" r="-568" b="-23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FD10FF-3F1F-B390-3159-AF625B063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804" r="26530"/>
          <a:stretch/>
        </p:blipFill>
        <p:spPr>
          <a:xfrm>
            <a:off x="6096000" y="1496718"/>
            <a:ext cx="5767388" cy="436274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4D2B6CF-7FC7-528D-77AA-5C2F799296FD}"/>
              </a:ext>
            </a:extLst>
          </p:cNvPr>
          <p:cNvSpPr/>
          <p:nvPr/>
        </p:nvSpPr>
        <p:spPr>
          <a:xfrm>
            <a:off x="9263142" y="2249486"/>
            <a:ext cx="742077" cy="337820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A9F18C5-919E-992D-3447-0B62E4C69D21}"/>
              </a:ext>
            </a:extLst>
          </p:cNvPr>
          <p:cNvSpPr/>
          <p:nvPr/>
        </p:nvSpPr>
        <p:spPr>
          <a:xfrm>
            <a:off x="5675080" y="3133493"/>
            <a:ext cx="3392799" cy="144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3AAF0E1-BE67-10B3-0A04-D9B303ABDE44}"/>
              </a:ext>
            </a:extLst>
          </p:cNvPr>
          <p:cNvSpPr txBox="1">
            <a:spLocks/>
          </p:cNvSpPr>
          <p:nvPr/>
        </p:nvSpPr>
        <p:spPr>
          <a:xfrm>
            <a:off x="5487021" y="3019966"/>
            <a:ext cx="4459287" cy="445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583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E203C9-09AD-AAB3-CC9A-F90163C3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5558631"/>
            <a:ext cx="7390239" cy="598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Animation of Finalized Antenna Design </a:t>
            </a:r>
          </a:p>
        </p:txBody>
      </p:sp>
      <p:pic>
        <p:nvPicPr>
          <p:cNvPr id="5" name="Picture 4" descr="A drawing of a line with a line and arrows&#10;&#10;Description automatically generated with medium confidence">
            <a:extLst>
              <a:ext uri="{FF2B5EF4-FFF2-40B4-BE49-F238E27FC236}">
                <a16:creationId xmlns:a16="http://schemas.microsoft.com/office/drawing/2014/main" id="{067C2F15-2FB1-D8BD-BF1A-CAC0714F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11" y="211100"/>
            <a:ext cx="6762867" cy="542611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286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BD10-179E-CEE3-681A-C7B1E08D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Printed circuit Board Design of the Finished Radar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215CA6-F4A8-D92B-20B0-407549939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20" b="30657"/>
          <a:stretch/>
        </p:blipFill>
        <p:spPr>
          <a:xfrm>
            <a:off x="4870435" y="1429543"/>
            <a:ext cx="7410775" cy="37616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C122C-B110-F848-3C64-0ADD90FE0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24897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Top Layer – RF Signals/Circuitry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	Digital Signals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Layer 2 – Ground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Layer 3 – Power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Layer 4 –  Digital Signals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Layer 5 – Ground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Bottom Layer 6 – Antenna Feed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E10C66-BBB7-E501-71B2-73427ACE8570}"/>
              </a:ext>
            </a:extLst>
          </p:cNvPr>
          <p:cNvSpPr/>
          <p:nvPr/>
        </p:nvSpPr>
        <p:spPr>
          <a:xfrm>
            <a:off x="10764456" y="2152891"/>
            <a:ext cx="1427544" cy="21065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5398F-19E1-146B-E8BE-D4730D4B8BF1}"/>
              </a:ext>
            </a:extLst>
          </p:cNvPr>
          <p:cNvSpPr txBox="1"/>
          <p:nvPr/>
        </p:nvSpPr>
        <p:spPr>
          <a:xfrm>
            <a:off x="10610432" y="1910617"/>
            <a:ext cx="1670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Dielectric Substrates (𝜀</a:t>
            </a:r>
            <a:r>
              <a:rPr lang="en-US" sz="1200" baseline="-25000" dirty="0">
                <a:solidFill>
                  <a:srgbClr val="FF0000"/>
                </a:solidFill>
              </a:rPr>
              <a:t>r 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526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3064-7AE6-BB2A-CA1A-A5B75268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PCB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FFD1B-B903-B0E6-5086-C0D9AEAE4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2097087"/>
            <a:ext cx="4791038" cy="119252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600" dirty="0"/>
              <a:t>Characteristic Impedance for Top and Bottom Layer rf traces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l-GR" sz="2100" dirty="0">
                <a:solidFill>
                  <a:schemeClr val="bg1"/>
                </a:solidFill>
                <a:highlight>
                  <a:srgbClr val="FFFF00"/>
                </a:highlight>
              </a:rPr>
              <a:t>50Ω | 0.625</a:t>
            </a:r>
            <a:r>
              <a:rPr lang="en-US" sz="2100" dirty="0">
                <a:solidFill>
                  <a:schemeClr val="bg1"/>
                </a:solidFill>
                <a:highlight>
                  <a:srgbClr val="FFFF00"/>
                </a:highlight>
              </a:rPr>
              <a:t>mm (width of RF traces)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BA3E9-03BE-C544-4EEB-F527C2895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3429000"/>
            <a:ext cx="4878391" cy="27178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All structures printed on the board follow the transmission line model</a:t>
            </a:r>
          </a:p>
          <a:p>
            <a:pPr marL="0" indent="0">
              <a:buNone/>
            </a:pPr>
            <a:r>
              <a:rPr lang="en-US" sz="1600" dirty="0"/>
              <a:t>series inductance (stores magnetic fields)</a:t>
            </a:r>
          </a:p>
          <a:p>
            <a:pPr marL="0" indent="0">
              <a:buNone/>
            </a:pPr>
            <a:r>
              <a:rPr lang="en-US" sz="1600" dirty="0"/>
              <a:t>	causes time delay of current</a:t>
            </a:r>
          </a:p>
          <a:p>
            <a:pPr marL="0" indent="0">
              <a:buNone/>
            </a:pPr>
            <a:r>
              <a:rPr lang="en-US" sz="1600" dirty="0"/>
              <a:t> series resistance (dissipates power through copper trace)</a:t>
            </a:r>
          </a:p>
          <a:p>
            <a:pPr marL="0" indent="0">
              <a:buNone/>
            </a:pPr>
            <a:r>
              <a:rPr lang="en-US" sz="1600" dirty="0"/>
              <a:t>Shunt capacitance (stores electric fields</a:t>
            </a:r>
          </a:p>
          <a:p>
            <a:pPr marL="0" indent="0">
              <a:buNone/>
            </a:pPr>
            <a:r>
              <a:rPr lang="en-US" sz="1600" dirty="0"/>
              <a:t>	causes time delay of voltage</a:t>
            </a:r>
          </a:p>
          <a:p>
            <a:pPr marL="0" indent="0">
              <a:buNone/>
            </a:pPr>
            <a:r>
              <a:rPr lang="en-US" sz="1600" dirty="0"/>
              <a:t> Shunt conductance (dissipates power through dielectric)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EC3B9-42CD-B43A-4F5E-848D7A95D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Transmission Line Model</a:t>
            </a:r>
          </a:p>
          <a:p>
            <a:r>
              <a:rPr lang="en-US" dirty="0"/>
              <a:t>(RF Traces)</a:t>
            </a:r>
          </a:p>
        </p:txBody>
      </p:sp>
      <p:pic>
        <p:nvPicPr>
          <p:cNvPr id="7" name="Picture Placeholder 4" descr="A diagram of a circuit&#10;&#10;Description automatically generated">
            <a:extLst>
              <a:ext uri="{FF2B5EF4-FFF2-40B4-BE49-F238E27FC236}">
                <a16:creationId xmlns:a16="http://schemas.microsoft.com/office/drawing/2014/main" id="{1E13035F-11AC-A155-1A26-746B7619DDD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22" r="240"/>
          <a:stretch/>
        </p:blipFill>
        <p:spPr>
          <a:xfrm>
            <a:off x="6400808" y="3073397"/>
            <a:ext cx="4447139" cy="1601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9058F8-8299-5ADD-44B1-37DB03428EED}"/>
              </a:ext>
            </a:extLst>
          </p:cNvPr>
          <p:cNvSpPr txBox="1"/>
          <p:nvPr/>
        </p:nvSpPr>
        <p:spPr>
          <a:xfrm>
            <a:off x="6988663" y="4305349"/>
            <a:ext cx="145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Ground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92F31-AC9A-5D6E-2E75-AFD02D24F9C6}"/>
              </a:ext>
            </a:extLst>
          </p:cNvPr>
          <p:cNvSpPr txBox="1"/>
          <p:nvPr/>
        </p:nvSpPr>
        <p:spPr>
          <a:xfrm>
            <a:off x="7740188" y="3176367"/>
            <a:ext cx="103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RF Traces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C372A-F3E6-AC89-9577-CFA9D5147F13}"/>
              </a:ext>
            </a:extLst>
          </p:cNvPr>
          <p:cNvSpPr txBox="1"/>
          <p:nvPr/>
        </p:nvSpPr>
        <p:spPr>
          <a:xfrm>
            <a:off x="6400808" y="5083264"/>
            <a:ext cx="3635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Wave Equation</a:t>
            </a:r>
          </a:p>
          <a:p>
            <a:r>
              <a:rPr lang="en-US" dirty="0"/>
              <a:t>Models the length of trace with respect to ground plane as infinitesimal sections, and relates them to lumped electronic components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C7ED5-8F67-7040-EB56-EFC96FD6BEC6}"/>
              </a:ext>
            </a:extLst>
          </p:cNvPr>
          <p:cNvSpPr txBox="1"/>
          <p:nvPr/>
        </p:nvSpPr>
        <p:spPr>
          <a:xfrm>
            <a:off x="6255834" y="4715181"/>
            <a:ext cx="6110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D. </a:t>
            </a:r>
            <a:r>
              <a:rPr lang="en-US" sz="1200" dirty="0" err="1"/>
              <a:t>Pozar</a:t>
            </a:r>
            <a:r>
              <a:rPr lang="en-US" sz="1200" dirty="0"/>
              <a:t>, Microwave Engineering, pg. 49, 2011.</a:t>
            </a:r>
          </a:p>
        </p:txBody>
      </p:sp>
    </p:spTree>
    <p:extLst>
      <p:ext uri="{BB962C8B-B14F-4D97-AF65-F5344CB8AC3E}">
        <p14:creationId xmlns:p14="http://schemas.microsoft.com/office/powerpoint/2010/main" val="276916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4" t="25486" r="6139" b="24985"/>
          <a:stretch/>
        </p:blipFill>
        <p:spPr>
          <a:xfrm>
            <a:off x="137160" y="1719072"/>
            <a:ext cx="11919105" cy="498348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FDD03B-5A0D-B734-3B76-969C23EC7291}"/>
              </a:ext>
            </a:extLst>
          </p:cNvPr>
          <p:cNvSpPr txBox="1">
            <a:spLocks/>
          </p:cNvSpPr>
          <p:nvPr/>
        </p:nvSpPr>
        <p:spPr>
          <a:xfrm>
            <a:off x="2685653" y="240502"/>
            <a:ext cx="6820694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 Layer– RF &amp; Digital Signals</a:t>
            </a:r>
          </a:p>
        </p:txBody>
      </p:sp>
    </p:spTree>
    <p:extLst>
      <p:ext uri="{BB962C8B-B14F-4D97-AF65-F5344CB8AC3E}">
        <p14:creationId xmlns:p14="http://schemas.microsoft.com/office/powerpoint/2010/main" val="153013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4464-3D97-5BCE-83FF-C3A1EBCA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32D7B-19A6-84B0-F7E1-630FC8337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r>
              <a:rPr lang="en-US" dirty="0"/>
              <a:t>To be able to target objects at least 100m away</a:t>
            </a:r>
          </a:p>
          <a:p>
            <a:r>
              <a:rPr lang="en-US" dirty="0"/>
              <a:t>To be able to discern objects radial velocity</a:t>
            </a:r>
          </a:p>
          <a:p>
            <a:r>
              <a:rPr lang="en-US" dirty="0"/>
              <a:t>To be able to steer the Radars beam and discriminate 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22902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5" t="25223" r="6029" b="25042"/>
          <a:stretch/>
        </p:blipFill>
        <p:spPr>
          <a:xfrm>
            <a:off x="137160" y="1719072"/>
            <a:ext cx="11923776" cy="50117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5E8988-8933-BA40-0A59-3371D660D4FC}"/>
              </a:ext>
            </a:extLst>
          </p:cNvPr>
          <p:cNvSpPr txBox="1">
            <a:spLocks/>
          </p:cNvSpPr>
          <p:nvPr/>
        </p:nvSpPr>
        <p:spPr>
          <a:xfrm>
            <a:off x="4140853" y="240502"/>
            <a:ext cx="391029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Layer 2 - Ground</a:t>
            </a:r>
          </a:p>
        </p:txBody>
      </p:sp>
    </p:spTree>
    <p:extLst>
      <p:ext uri="{BB962C8B-B14F-4D97-AF65-F5344CB8AC3E}">
        <p14:creationId xmlns:p14="http://schemas.microsoft.com/office/powerpoint/2010/main" val="2662283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" b="342"/>
          <a:stretch/>
        </p:blipFill>
        <p:spPr>
          <a:xfrm>
            <a:off x="137160" y="1719072"/>
            <a:ext cx="11923776" cy="50117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CEEB36-4E27-D817-008F-78CD7479B174}"/>
              </a:ext>
            </a:extLst>
          </p:cNvPr>
          <p:cNvSpPr txBox="1">
            <a:spLocks/>
          </p:cNvSpPr>
          <p:nvPr/>
        </p:nvSpPr>
        <p:spPr>
          <a:xfrm>
            <a:off x="4263550" y="240502"/>
            <a:ext cx="36648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Layer 3 – Power</a:t>
            </a:r>
          </a:p>
        </p:txBody>
      </p:sp>
    </p:spTree>
    <p:extLst>
      <p:ext uri="{BB962C8B-B14F-4D97-AF65-F5344CB8AC3E}">
        <p14:creationId xmlns:p14="http://schemas.microsoft.com/office/powerpoint/2010/main" val="3571711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" b="132"/>
          <a:stretch/>
        </p:blipFill>
        <p:spPr>
          <a:xfrm>
            <a:off x="137160" y="1719072"/>
            <a:ext cx="11923776" cy="50117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DCB81C2-F8BD-1741-2E79-C1E6C0967B91}"/>
              </a:ext>
            </a:extLst>
          </p:cNvPr>
          <p:cNvSpPr txBox="1">
            <a:spLocks/>
          </p:cNvSpPr>
          <p:nvPr/>
        </p:nvSpPr>
        <p:spPr>
          <a:xfrm>
            <a:off x="3354726" y="240501"/>
            <a:ext cx="5482547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Layer 4 – Digital Signals</a:t>
            </a:r>
          </a:p>
        </p:txBody>
      </p:sp>
    </p:spTree>
    <p:extLst>
      <p:ext uri="{BB962C8B-B14F-4D97-AF65-F5344CB8AC3E}">
        <p14:creationId xmlns:p14="http://schemas.microsoft.com/office/powerpoint/2010/main" val="273383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" b="431"/>
          <a:stretch/>
        </p:blipFill>
        <p:spPr>
          <a:xfrm>
            <a:off x="137160" y="1719072"/>
            <a:ext cx="11923776" cy="50117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A4172A-E632-6F88-ED3B-9B2B68D8472F}"/>
              </a:ext>
            </a:extLst>
          </p:cNvPr>
          <p:cNvSpPr txBox="1">
            <a:spLocks/>
          </p:cNvSpPr>
          <p:nvPr/>
        </p:nvSpPr>
        <p:spPr>
          <a:xfrm>
            <a:off x="4129736" y="240501"/>
            <a:ext cx="393252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Layer 5 - Ground</a:t>
            </a:r>
          </a:p>
        </p:txBody>
      </p:sp>
    </p:spTree>
    <p:extLst>
      <p:ext uri="{BB962C8B-B14F-4D97-AF65-F5344CB8AC3E}">
        <p14:creationId xmlns:p14="http://schemas.microsoft.com/office/powerpoint/2010/main" val="1091146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C1DA7B-700E-F3F3-9B39-2DAB6A4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8" b="758"/>
          <a:stretch/>
        </p:blipFill>
        <p:spPr>
          <a:xfrm>
            <a:off x="137160" y="1719072"/>
            <a:ext cx="11923776" cy="50117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5061E-4CA0-C6E3-A396-FF8DA90D3E6D}"/>
              </a:ext>
            </a:extLst>
          </p:cNvPr>
          <p:cNvSpPr txBox="1">
            <a:spLocks/>
          </p:cNvSpPr>
          <p:nvPr/>
        </p:nvSpPr>
        <p:spPr>
          <a:xfrm>
            <a:off x="2880799" y="240502"/>
            <a:ext cx="643040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Bottom Layer – Antenna Feed</a:t>
            </a:r>
          </a:p>
        </p:txBody>
      </p:sp>
    </p:spTree>
    <p:extLst>
      <p:ext uri="{BB962C8B-B14F-4D97-AF65-F5344CB8AC3E}">
        <p14:creationId xmlns:p14="http://schemas.microsoft.com/office/powerpoint/2010/main" val="2924007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5061E-4CA0-C6E3-A396-FF8DA90D3E6D}"/>
              </a:ext>
            </a:extLst>
          </p:cNvPr>
          <p:cNvSpPr txBox="1">
            <a:spLocks/>
          </p:cNvSpPr>
          <p:nvPr/>
        </p:nvSpPr>
        <p:spPr>
          <a:xfrm>
            <a:off x="4196564" y="225781"/>
            <a:ext cx="392144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Fabricated Board</a:t>
            </a:r>
          </a:p>
        </p:txBody>
      </p:sp>
      <p:pic>
        <p:nvPicPr>
          <p:cNvPr id="4" name="Picture 3" descr="A box with a design on it&#10;&#10;Description automatically generated">
            <a:extLst>
              <a:ext uri="{FF2B5EF4-FFF2-40B4-BE49-F238E27FC236}">
                <a16:creationId xmlns:a16="http://schemas.microsoft.com/office/drawing/2014/main" id="{0221AC1E-832C-54CF-E7AD-136769FF9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8" b="9199"/>
          <a:stretch/>
        </p:blipFill>
        <p:spPr>
          <a:xfrm>
            <a:off x="6164387" y="3182922"/>
            <a:ext cx="5883744" cy="3434576"/>
          </a:xfrm>
          <a:prstGeom prst="rect">
            <a:avLst/>
          </a:prstGeom>
        </p:spPr>
      </p:pic>
      <p:pic>
        <p:nvPicPr>
          <p:cNvPr id="8" name="Picture 7" descr="A green circuit board with gold colored lines&#10;&#10;Description automatically generated">
            <a:extLst>
              <a:ext uri="{FF2B5EF4-FFF2-40B4-BE49-F238E27FC236}">
                <a16:creationId xmlns:a16="http://schemas.microsoft.com/office/drawing/2014/main" id="{08FF2083-D640-018A-D913-FE6892127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74" b="11493"/>
          <a:stretch/>
        </p:blipFill>
        <p:spPr>
          <a:xfrm>
            <a:off x="136771" y="1704352"/>
            <a:ext cx="5883746" cy="34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C677F0-6EDB-A9A3-F979-DEDCB33F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Measures vs Simulated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FEDE4-CF7A-430B-9233-E5FD27B52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620" y="2249487"/>
            <a:ext cx="2862444" cy="117951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Sample S21 Measurement Taken of Bandpass &amp; Lowpass Filter Using VNA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S21 is Power from port 1 to port 2 in Decibels (dB)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4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7BC5DFA-AC51-A81E-BC0D-14DEB88D3C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" r="-1232"/>
          <a:stretch/>
        </p:blipFill>
        <p:spPr bwMode="auto">
          <a:xfrm>
            <a:off x="4906146" y="643467"/>
            <a:ext cx="6981054" cy="556656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EC9356-137E-1EBA-B943-2F5E7DF12F36}"/>
              </a:ext>
            </a:extLst>
          </p:cNvPr>
          <p:cNvSpPr txBox="1"/>
          <p:nvPr/>
        </p:nvSpPr>
        <p:spPr>
          <a:xfrm>
            <a:off x="10069551" y="903287"/>
            <a:ext cx="163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Red: Measured</a:t>
            </a:r>
          </a:p>
          <a:p>
            <a:r>
              <a:rPr lang="en-US" dirty="0">
                <a:solidFill>
                  <a:srgbClr val="0070C0"/>
                </a:solidFill>
              </a:rPr>
              <a:t>Blue: Simulated</a:t>
            </a:r>
          </a:p>
        </p:txBody>
      </p:sp>
      <p:pic>
        <p:nvPicPr>
          <p:cNvPr id="11" name="Picture 10" descr="A finger pointing at a circuit board&#10;&#10;Description automatically generated">
            <a:extLst>
              <a:ext uri="{FF2B5EF4-FFF2-40B4-BE49-F238E27FC236}">
                <a16:creationId xmlns:a16="http://schemas.microsoft.com/office/drawing/2014/main" id="{020F07AD-F525-DE85-64BC-312FABD84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3521187"/>
            <a:ext cx="2862445" cy="315534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60A7323-D8BF-E19F-6448-B20778BFD5F3}"/>
              </a:ext>
            </a:extLst>
          </p:cNvPr>
          <p:cNvSpPr txBox="1"/>
          <p:nvPr/>
        </p:nvSpPr>
        <p:spPr>
          <a:xfrm>
            <a:off x="451985" y="4966772"/>
            <a:ext cx="73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Port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EDB8AE-C0C7-791D-7FAA-4947D36DD2FB}"/>
              </a:ext>
            </a:extLst>
          </p:cNvPr>
          <p:cNvSpPr txBox="1"/>
          <p:nvPr/>
        </p:nvSpPr>
        <p:spPr>
          <a:xfrm>
            <a:off x="3136739" y="5153192"/>
            <a:ext cx="73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Port 1</a:t>
            </a:r>
          </a:p>
        </p:txBody>
      </p:sp>
    </p:spTree>
    <p:extLst>
      <p:ext uri="{BB962C8B-B14F-4D97-AF65-F5344CB8AC3E}">
        <p14:creationId xmlns:p14="http://schemas.microsoft.com/office/powerpoint/2010/main" val="2236970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91FDBCC-CEF4-4B54-8508-90670DA1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BAE5C55D-F634-4A90-83A9-1C3A8784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A9699A54-FFCB-4BBF-B2AF-029E12761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4">
              <a:extLst>
                <a:ext uri="{FF2B5EF4-FFF2-40B4-BE49-F238E27FC236}">
                  <a16:creationId xmlns:a16="http://schemas.microsoft.com/office/drawing/2014/main" id="{D02B4EE5-0E95-4638-8264-80307580C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35">
              <a:extLst>
                <a:ext uri="{FF2B5EF4-FFF2-40B4-BE49-F238E27FC236}">
                  <a16:creationId xmlns:a16="http://schemas.microsoft.com/office/drawing/2014/main" id="{2E23494F-0D2C-473D-AFB3-3D2E3DC76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CD8EC9AE-E0F2-495F-8247-B7B32845C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37">
              <a:extLst>
                <a:ext uri="{FF2B5EF4-FFF2-40B4-BE49-F238E27FC236}">
                  <a16:creationId xmlns:a16="http://schemas.microsoft.com/office/drawing/2014/main" id="{0BDF6D09-B12A-4B3A-81EB-44E7C6C5B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EFB300B0-64FE-4891-9F79-B2E60E2EC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AE781A32-2965-4A89-9EDA-9E65AF2A7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D040EF2E-3B91-4C46-8347-1E2495C2E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D677C0FC-FCC5-4EDE-A134-5035DC7F3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Placeholder 5" descr="A rainbow colored l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85BEDC1-0ADF-9C41-8AFB-3968752240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10934" r="-4243" b="-2"/>
          <a:stretch/>
        </p:blipFill>
        <p:spPr>
          <a:xfrm>
            <a:off x="4493658" y="646191"/>
            <a:ext cx="7344122" cy="497840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AB2BEE-3AB4-0C0C-47DF-F79F1BCF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1624885"/>
            <a:ext cx="3175403" cy="26812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Snapshot Visualization Of Current Density at 3GHz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1947-7024-36D5-13B9-68F07F85655A}"/>
              </a:ext>
            </a:extLst>
          </p:cNvPr>
          <p:cNvSpPr txBox="1"/>
          <p:nvPr/>
        </p:nvSpPr>
        <p:spPr>
          <a:xfrm>
            <a:off x="5353225" y="4891723"/>
            <a:ext cx="5756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structure is part of the receive chain and includes a coupled line bandpass and lowpass 2</a:t>
            </a:r>
            <a:r>
              <a:rPr lang="en-US" baseline="30000" dirty="0"/>
              <a:t>nd</a:t>
            </a:r>
            <a:r>
              <a:rPr lang="en-US" dirty="0"/>
              <a:t> +3</a:t>
            </a:r>
            <a:r>
              <a:rPr lang="en-US" baseline="30000" dirty="0"/>
              <a:t>rd</a:t>
            </a:r>
            <a:r>
              <a:rPr lang="en-US" dirty="0"/>
              <a:t>  harmonic filters</a:t>
            </a:r>
          </a:p>
          <a:p>
            <a:endParaRPr lang="en-US" dirty="0"/>
          </a:p>
          <a:p>
            <a:r>
              <a:rPr lang="en-US" dirty="0"/>
              <a:t>Filtering is important to remove unwanted frequency/noise from polluting the desired object (return) signal </a:t>
            </a:r>
          </a:p>
        </p:txBody>
      </p:sp>
    </p:spTree>
    <p:extLst>
      <p:ext uri="{BB962C8B-B14F-4D97-AF65-F5344CB8AC3E}">
        <p14:creationId xmlns:p14="http://schemas.microsoft.com/office/powerpoint/2010/main" val="41286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F97B-E2C2-22F4-AF87-0CD7E7B9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Left to Be done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B6246D2-7767-31DC-9E04-79E1C2AB30AD}"/>
              </a:ext>
            </a:extLst>
          </p:cNvPr>
          <p:cNvSpPr txBox="1">
            <a:spLocks/>
          </p:cNvSpPr>
          <p:nvPr/>
        </p:nvSpPr>
        <p:spPr>
          <a:xfrm>
            <a:off x="1141410" y="2249485"/>
            <a:ext cx="9418795" cy="3705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Halfway done populating &amp; soldering active components to the board</a:t>
            </a:r>
          </a:p>
          <a:p>
            <a:r>
              <a:rPr lang="en-US"/>
              <a:t>Etch &amp; stack antenna structures</a:t>
            </a:r>
          </a:p>
          <a:p>
            <a:r>
              <a:rPr lang="en-US"/>
              <a:t>Measure transmit path and perform testing</a:t>
            </a:r>
          </a:p>
          <a:p>
            <a:r>
              <a:rPr lang="en-US"/>
              <a:t>Measure and perform testing on antenna array</a:t>
            </a:r>
          </a:p>
          <a:p>
            <a:r>
              <a:rPr lang="en-US"/>
              <a:t>Configure digital control &amp; signal processing 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08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79E0-7457-7651-65E3-1D164C60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B8B0D-45F4-A037-1FCF-9D70EFB6A3B9}"/>
              </a:ext>
            </a:extLst>
          </p:cNvPr>
          <p:cNvSpPr txBox="1"/>
          <p:nvPr/>
        </p:nvSpPr>
        <p:spPr>
          <a:xfrm>
            <a:off x="892640" y="2097088"/>
            <a:ext cx="10154771" cy="405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Jubong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Lee,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Jinseo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Hong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Kyihwan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Park, " Frequency Modulation Control of an FMCW LiDAR Using a Frequency-to-Voltage Converter,” Sensors, vol. 23, no. 10, p. 4981, Month Year,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10.3390/s23104981.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Wikipedia contributors, "Phased array animation," Wikimedia Commons, Available: https://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en.wikipedia.org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/wiki/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Phased_array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#/media/File:Phased_array_animation_with_arrow_10frames_371x400px_100ms.gif. [Accessed: March 20, 2024].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D. M.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Pozar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Microwave Engineering, 4th ed. Hoboken, NJ, USA: Wiley, 2011.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C. A.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Antenna Theory, Analysis and Design, 3rd ed. Hoboken, NJ, USA: Wiley, 2005.</a:t>
            </a:r>
          </a:p>
        </p:txBody>
      </p:sp>
    </p:spTree>
    <p:extLst>
      <p:ext uri="{BB962C8B-B14F-4D97-AF65-F5344CB8AC3E}">
        <p14:creationId xmlns:p14="http://schemas.microsoft.com/office/powerpoint/2010/main" val="39412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5313-E7CB-62A6-D67C-5F106A14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math for radar ranging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4C9FB-E0A7-D6CE-AF2D-89F789BA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27" y="1835408"/>
            <a:ext cx="3682784" cy="44193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D444A-15BA-50F7-2373-1E332EC793DD}"/>
                  </a:ext>
                </a:extLst>
              </p:cNvPr>
              <p:cNvSpPr txBox="1"/>
              <p:nvPr/>
            </p:nvSpPr>
            <p:spPr>
              <a:xfrm>
                <a:off x="1141413" y="2475810"/>
                <a:ext cx="6104238" cy="3858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𝛥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R: Range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c: speed of light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Δt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|: Time of signal to target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Δf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|: Down-converted IF Frequency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modulating (message) signal or m(t)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D444A-15BA-50F7-2373-1E332EC79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2475810"/>
                <a:ext cx="6104238" cy="3858749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689E3B7-2FF3-7F96-4CE6-05EB832D7BBE}"/>
              </a:ext>
            </a:extLst>
          </p:cNvPr>
          <p:cNvSpPr txBox="1"/>
          <p:nvPr/>
        </p:nvSpPr>
        <p:spPr>
          <a:xfrm>
            <a:off x="7636830" y="6254749"/>
            <a:ext cx="3863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Radartuturial.eu</a:t>
            </a:r>
            <a:r>
              <a:rPr lang="en-US" sz="1200" dirty="0"/>
              <a:t>, Figure 3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www.radartutorial.eu</a:t>
            </a:r>
            <a:r>
              <a:rPr lang="en-US" sz="1200" dirty="0"/>
              <a:t>/02.basics/Frequency%20Modulated%20Continuous%20Wave%20Radar.en.html</a:t>
            </a:r>
          </a:p>
        </p:txBody>
      </p:sp>
    </p:spTree>
    <p:extLst>
      <p:ext uri="{BB962C8B-B14F-4D97-AF65-F5344CB8AC3E}">
        <p14:creationId xmlns:p14="http://schemas.microsoft.com/office/powerpoint/2010/main" val="289232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0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1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2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3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4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5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6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7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0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1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2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3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4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5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6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7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8C04B590-C8D1-FBC0-146C-1C2AE3AE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489" y="81040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Simplified Block Diagram </a:t>
            </a:r>
          </a:p>
        </p:txBody>
      </p:sp>
      <p:pic>
        <p:nvPicPr>
          <p:cNvPr id="11" name="Content Placeholder 4" descr="A diagram of a triangle wave&#10;&#10;Description automatically generated">
            <a:extLst>
              <a:ext uri="{FF2B5EF4-FFF2-40B4-BE49-F238E27FC236}">
                <a16:creationId xmlns:a16="http://schemas.microsoft.com/office/drawing/2014/main" id="{D017A8A4-1D8C-FCA1-57FE-0165EE65C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2"/>
          <a:stretch/>
        </p:blipFill>
        <p:spPr>
          <a:xfrm>
            <a:off x="2143125" y="1551306"/>
            <a:ext cx="8112426" cy="456457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D15BD7D-7EE3-DA06-B411-5D2F787DE730}"/>
              </a:ext>
            </a:extLst>
          </p:cNvPr>
          <p:cNvSpPr txBox="1"/>
          <p:nvPr/>
        </p:nvSpPr>
        <p:spPr>
          <a:xfrm>
            <a:off x="8081010" y="3429000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Reference Beam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30CDA9-5516-D09D-B98F-ADD95FF5FC7F}"/>
              </a:ext>
            </a:extLst>
          </p:cNvPr>
          <p:cNvSpPr txBox="1"/>
          <p:nvPr/>
        </p:nvSpPr>
        <p:spPr>
          <a:xfrm>
            <a:off x="8235315" y="422481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Object Beam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139D267-A7D3-D8F2-F436-D0FDC3518208}"/>
              </a:ext>
            </a:extLst>
          </p:cNvPr>
          <p:cNvSpPr txBox="1"/>
          <p:nvPr/>
        </p:nvSpPr>
        <p:spPr>
          <a:xfrm>
            <a:off x="2581275" y="482735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Interference Beam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CE874EB9-8836-C8B5-9186-3C91FB6560DD}"/>
                  </a:ext>
                </a:extLst>
              </p:cNvPr>
              <p:cNvSpPr txBox="1"/>
              <p:nvPr/>
            </p:nvSpPr>
            <p:spPr>
              <a:xfrm>
                <a:off x="4107802" y="5234943"/>
                <a:ext cx="140309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200" i="1" dirty="0">
                    <a:solidFill>
                      <a:schemeClr val="bg1"/>
                    </a:solidFill>
                  </a:rPr>
                  <a:t>*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200" i="1" dirty="0"/>
              </a:p>
            </p:txBody>
          </p:sp>
        </mc:Choice>
        <mc:Fallback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CE874EB9-8836-C8B5-9186-3C91FB656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802" y="5234943"/>
                <a:ext cx="1403091" cy="276999"/>
              </a:xfrm>
              <a:prstGeom prst="rect">
                <a:avLst/>
              </a:prstGeom>
              <a:blipFill>
                <a:blip r:embed="rId5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2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0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1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2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3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4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5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6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7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0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1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2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3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4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5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6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7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8C04B590-C8D1-FBC0-146C-1C2AE3AE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489" y="81040"/>
            <a:ext cx="8791575" cy="13016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Simplified FPGA Block Diagram </a:t>
            </a:r>
            <a:br>
              <a:rPr lang="en-US" sz="4800" dirty="0"/>
            </a:br>
            <a:r>
              <a:rPr lang="en-US" sz="4800" dirty="0"/>
              <a:t>(For Signal Processing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017A8A4-1D8C-FCA1-57FE-0165EE65C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8" r="68"/>
          <a:stretch/>
        </p:blipFill>
        <p:spPr>
          <a:xfrm>
            <a:off x="1857375" y="1551306"/>
            <a:ext cx="8667750" cy="456457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D15BD7D-7EE3-DA06-B411-5D2F787DE730}"/>
              </a:ext>
            </a:extLst>
          </p:cNvPr>
          <p:cNvSpPr txBox="1"/>
          <p:nvPr/>
        </p:nvSpPr>
        <p:spPr>
          <a:xfrm>
            <a:off x="8081010" y="3429000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Reference Beam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30CDA9-5516-D09D-B98F-ADD95FF5FC7F}"/>
              </a:ext>
            </a:extLst>
          </p:cNvPr>
          <p:cNvSpPr txBox="1"/>
          <p:nvPr/>
        </p:nvSpPr>
        <p:spPr>
          <a:xfrm>
            <a:off x="8235315" y="422481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Object Beam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139D267-A7D3-D8F2-F436-D0FDC3518208}"/>
              </a:ext>
            </a:extLst>
          </p:cNvPr>
          <p:cNvSpPr txBox="1"/>
          <p:nvPr/>
        </p:nvSpPr>
        <p:spPr>
          <a:xfrm>
            <a:off x="2581275" y="482735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Interference Beam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CE874EB9-8836-C8B5-9186-3C91FB6560DD}"/>
                  </a:ext>
                </a:extLst>
              </p:cNvPr>
              <p:cNvSpPr txBox="1"/>
              <p:nvPr/>
            </p:nvSpPr>
            <p:spPr>
              <a:xfrm>
                <a:off x="4107802" y="5234943"/>
                <a:ext cx="140309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200" i="1" dirty="0">
                    <a:solidFill>
                      <a:schemeClr val="bg1"/>
                    </a:solidFill>
                  </a:rPr>
                  <a:t>*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200" i="1" dirty="0"/>
              </a:p>
            </p:txBody>
          </p:sp>
        </mc:Choice>
        <mc:Fallback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CE874EB9-8836-C8B5-9186-3C91FB656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802" y="5234943"/>
                <a:ext cx="1403091" cy="276999"/>
              </a:xfrm>
              <a:prstGeom prst="rect">
                <a:avLst/>
              </a:prstGeom>
              <a:blipFill>
                <a:blip r:embed="rId5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7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9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9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6E5D96-A1E5-BD94-77D4-464A9EC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Objects are detected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2CE8070-9C7B-28EB-49F4-9A3C8796502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1412" y="2249487"/>
                <a:ext cx="4459287" cy="3965046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0000"/>
                    </a:solidFill>
                  </a:rPr>
                  <a:t>Reference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Beam (m(t))</a:t>
                </a:r>
                <a:r>
                  <a:rPr lang="en-US" sz="2000" dirty="0"/>
                  <a:t> is the signal being transmitted to the target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Object Beam </a:t>
                </a:r>
                <a:r>
                  <a:rPr lang="en-US" sz="2000" dirty="0"/>
                  <a:t>is the signal reflected off the object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Interference beam (</a:t>
                </a:r>
                <a: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20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Δf</a:t>
                </a:r>
                <a: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en-US" sz="2000" dirty="0"/>
                  <a:t>is the Reference Beam mixed with the Object Beam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*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2CE8070-9C7B-28EB-49F4-9A3C87965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1412" y="2249487"/>
                <a:ext cx="4459287" cy="3965046"/>
              </a:xfrm>
              <a:blipFill>
                <a:blip r:embed="rId4"/>
                <a:stretch>
                  <a:fillRect l="-1700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0D2FC52B-2552-9D31-CF4A-228E279878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86"/>
          <a:stretch/>
        </p:blipFill>
        <p:spPr>
          <a:xfrm>
            <a:off x="5812226" y="1056615"/>
            <a:ext cx="5898758" cy="48558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07CF7BF-1318-02B1-F05C-0C26CE6762E7}"/>
              </a:ext>
            </a:extLst>
          </p:cNvPr>
          <p:cNvSpPr txBox="1"/>
          <p:nvPr/>
        </p:nvSpPr>
        <p:spPr>
          <a:xfrm>
            <a:off x="5691187" y="6113095"/>
            <a:ext cx="6110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Jubong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Lee,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Jinseo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Hong And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Kyihwan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Park, “Frequency Modulation Control of an FMCW LiDAR Using a Frequency-to-Voltage Converter,”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05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B70B-67CF-B47D-EAF8-82E5D9B3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Radar can scan field of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448FC-1704-91EB-22DA-4915DFEF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01" y="1940188"/>
            <a:ext cx="4269804" cy="3216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0ED8CC-F91B-D356-276E-B9F5ED951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69" y="1939988"/>
            <a:ext cx="2975526" cy="3216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4482D-781D-B332-6942-BF841C65972A}"/>
              </a:ext>
            </a:extLst>
          </p:cNvPr>
          <p:cNvSpPr txBox="1"/>
          <p:nvPr/>
        </p:nvSpPr>
        <p:spPr>
          <a:xfrm>
            <a:off x="1141413" y="5156773"/>
            <a:ext cx="38255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Reference beam is split to several antennas and each antenna has a phase shift relative to each other</a:t>
            </a:r>
          </a:p>
          <a:p>
            <a:endParaRPr lang="en-US" dirty="0"/>
          </a:p>
          <a:p>
            <a:r>
              <a:rPr lang="en-US" sz="1200" dirty="0" err="1"/>
              <a:t>Chetvorno</a:t>
            </a:r>
            <a:r>
              <a:rPr lang="en-US" sz="1200" dirty="0"/>
              <a:t>, December 2016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commons.wikimedia.org</a:t>
            </a:r>
            <a:r>
              <a:rPr lang="en-US" sz="1200" dirty="0"/>
              <a:t>/wiki/File:Phased_array_animation_with_arrow_10frames_371x400px_100ms.gif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26A99-CF26-7D55-5AB0-82782235E02E}"/>
              </a:ext>
            </a:extLst>
          </p:cNvPr>
          <p:cNvSpPr txBox="1"/>
          <p:nvPr/>
        </p:nvSpPr>
        <p:spPr>
          <a:xfrm>
            <a:off x="6460401" y="5156773"/>
            <a:ext cx="4201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changing the relative phase difference between the antennas, you can steer the transmitted Electromagnetic wave</a:t>
            </a:r>
          </a:p>
          <a:p>
            <a:endParaRPr lang="en-US" dirty="0"/>
          </a:p>
          <a:p>
            <a:r>
              <a:rPr lang="en-US" sz="1200" dirty="0" err="1"/>
              <a:t>Chetvorno</a:t>
            </a:r>
            <a:r>
              <a:rPr lang="en-US" sz="1200" dirty="0"/>
              <a:t>, December 2016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commons.wikimedia.org</a:t>
            </a:r>
            <a:r>
              <a:rPr lang="en-US" sz="1200" dirty="0"/>
              <a:t>/wiki/File:Phased_array_animation_with_arrow_10frames_371x400px_100ms.gif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A84C41-0BBD-23B4-060A-985FD82BCD1D}"/>
              </a:ext>
            </a:extLst>
          </p:cNvPr>
          <p:cNvSpPr txBox="1"/>
          <p:nvPr/>
        </p:nvSpPr>
        <p:spPr>
          <a:xfrm>
            <a:off x="3033132" y="3134603"/>
            <a:ext cx="6110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Chetvorno</a:t>
            </a:r>
            <a:r>
              <a:rPr lang="en-US" sz="1800" dirty="0"/>
              <a:t>, December 2016</a:t>
            </a:r>
          </a:p>
          <a:p>
            <a:r>
              <a:rPr lang="en-US" sz="1800" dirty="0"/>
              <a:t>https://</a:t>
            </a:r>
            <a:r>
              <a:rPr lang="en-US" sz="1800" dirty="0" err="1"/>
              <a:t>commons.wikimedia.org</a:t>
            </a:r>
            <a:r>
              <a:rPr lang="en-US" sz="1800" dirty="0"/>
              <a:t>/wiki/File:Phased_array_animation_with_arrow_10frames_371x400px_100ms.gif</a:t>
            </a:r>
          </a:p>
        </p:txBody>
      </p:sp>
    </p:spTree>
    <p:extLst>
      <p:ext uri="{BB962C8B-B14F-4D97-AF65-F5344CB8AC3E}">
        <p14:creationId xmlns:p14="http://schemas.microsoft.com/office/powerpoint/2010/main" val="538122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8C347-EF40-937E-0C9C-93320E63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Antenna Structure &amp;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B7E2E-1474-9980-DD44-EF969AFE4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There are many different configurations of patch antennas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They vary by shape, size, and feed method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Figures of merit are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Center Frequency (resonant frequency)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Bandwidth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Directivity or gain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diagram of a patch&#10;&#10;Description automatically generated">
            <a:extLst>
              <a:ext uri="{FF2B5EF4-FFF2-40B4-BE49-F238E27FC236}">
                <a16:creationId xmlns:a16="http://schemas.microsoft.com/office/drawing/2014/main" id="{835EA341-52FE-AD15-F936-935F158FB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05388" y="643467"/>
            <a:ext cx="4856824" cy="5566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BFB12-B8A8-D54A-BACD-5C30852E8727}"/>
              </a:ext>
            </a:extLst>
          </p:cNvPr>
          <p:cNvSpPr txBox="1"/>
          <p:nvPr/>
        </p:nvSpPr>
        <p:spPr>
          <a:xfrm>
            <a:off x="5328619" y="6511131"/>
            <a:ext cx="6122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C. </a:t>
            </a:r>
            <a:r>
              <a:rPr lang="en-US" sz="1200" dirty="0" err="1"/>
              <a:t>Balanis</a:t>
            </a:r>
            <a:r>
              <a:rPr lang="en-US" sz="1200" dirty="0"/>
              <a:t>, Antenna Theory, Analysis and Design’, pg. 814, 2005.</a:t>
            </a:r>
          </a:p>
        </p:txBody>
      </p:sp>
    </p:spTree>
    <p:extLst>
      <p:ext uri="{BB962C8B-B14F-4D97-AF65-F5344CB8AC3E}">
        <p14:creationId xmlns:p14="http://schemas.microsoft.com/office/powerpoint/2010/main" val="59154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D3C6-CDCF-EDB1-9C1C-ACE57146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radio antenna&#10;&#10;Description automatically generated">
            <a:extLst>
              <a:ext uri="{FF2B5EF4-FFF2-40B4-BE49-F238E27FC236}">
                <a16:creationId xmlns:a16="http://schemas.microsoft.com/office/drawing/2014/main" id="{388A9D98-D020-BA79-CBF3-6750952F0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3706" y="1731169"/>
            <a:ext cx="5156200" cy="2921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978C-645E-306F-F89C-ADCC884B5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Center Frequency</a:t>
            </a:r>
          </a:p>
          <a:p>
            <a:r>
              <a:rPr lang="en-US" dirty="0"/>
              <a:t>Mostly effected by length of Patch (L)</a:t>
            </a:r>
          </a:p>
          <a:p>
            <a:endParaRPr lang="en-US" dirty="0"/>
          </a:p>
          <a:p>
            <a:r>
              <a:rPr lang="en-US" dirty="0"/>
              <a:t>Bandwidth</a:t>
            </a:r>
          </a:p>
          <a:p>
            <a:r>
              <a:rPr lang="en-US" dirty="0"/>
              <a:t>Mostly effected by dielectric constant (𝜀</a:t>
            </a:r>
            <a:r>
              <a:rPr lang="en-US" baseline="-25000" dirty="0"/>
              <a:t>r</a:t>
            </a:r>
            <a:r>
              <a:rPr lang="en-US" dirty="0"/>
              <a:t>)</a:t>
            </a:r>
            <a:r>
              <a:rPr lang="en-US" baseline="-25000" dirty="0"/>
              <a:t> </a:t>
            </a:r>
            <a:r>
              <a:rPr lang="en-US" dirty="0"/>
              <a:t>&amp; height (h) of dielectric between patch and ground plane</a:t>
            </a:r>
          </a:p>
          <a:p>
            <a:r>
              <a:rPr lang="en-US" dirty="0"/>
              <a:t>Gain</a:t>
            </a:r>
          </a:p>
          <a:p>
            <a:r>
              <a:rPr lang="en-US" dirty="0"/>
              <a:t>Mostly effected by size of patch &amp; (array-multiple elements)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D0B1A-3F65-6D93-A1A0-A13D483ACB33}"/>
              </a:ext>
            </a:extLst>
          </p:cNvPr>
          <p:cNvSpPr txBox="1"/>
          <p:nvPr/>
        </p:nvSpPr>
        <p:spPr>
          <a:xfrm>
            <a:off x="5992925" y="4652169"/>
            <a:ext cx="4217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C. </a:t>
            </a:r>
            <a:r>
              <a:rPr lang="en-US" sz="1200" dirty="0" err="1"/>
              <a:t>Balanis</a:t>
            </a:r>
            <a:r>
              <a:rPr lang="en-US" sz="1200" dirty="0"/>
              <a:t>, Antenna Theory, Analysis and Design’, pg. 812, 2005.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487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1409</TotalTime>
  <Words>1383</Words>
  <Application>Microsoft Macintosh PowerPoint</Application>
  <PresentationFormat>Widescreen</PresentationFormat>
  <Paragraphs>173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Tw Cen MT</vt:lpstr>
      <vt:lpstr>Circuit</vt:lpstr>
      <vt:lpstr>3GHz FMcw Passive electronic scanning array radar (PESA)</vt:lpstr>
      <vt:lpstr>What is the Objective</vt:lpstr>
      <vt:lpstr>Fundamental math for radar ranging</vt:lpstr>
      <vt:lpstr>Simplified Block Diagram </vt:lpstr>
      <vt:lpstr>Simplified FPGA Block Diagram  (For Signal Processing</vt:lpstr>
      <vt:lpstr>How Objects are detected</vt:lpstr>
      <vt:lpstr>How The Radar can scan field of view</vt:lpstr>
      <vt:lpstr>Antenna Structure &amp; Design</vt:lpstr>
      <vt:lpstr>PowerPoint Presentation</vt:lpstr>
      <vt:lpstr>Design Struggles</vt:lpstr>
      <vt:lpstr>Thickness was a major challenge</vt:lpstr>
      <vt:lpstr>Beam Pattern of Single Patch Element</vt:lpstr>
      <vt:lpstr>Array factor</vt:lpstr>
      <vt:lpstr>Phasor Diagram of beam direction</vt:lpstr>
      <vt:lpstr>Gain Plot of simulated antenna array</vt:lpstr>
      <vt:lpstr>Animation of Finalized Antenna Design </vt:lpstr>
      <vt:lpstr>Printed circuit Board Design of the Finished Radar</vt:lpstr>
      <vt:lpstr>Designing PCB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Measures vs Simulated Results</vt:lpstr>
      <vt:lpstr>Snapshot Visualization Of Current Density at 3GHz</vt:lpstr>
      <vt:lpstr>Work Left to Be done</vt:lpstr>
      <vt:lpstr>Work 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3GHz FMcw Passive electronic scanning array radar (PESA)</dc:title>
  <dc:creator>Bolaji Kassim</dc:creator>
  <cp:lastModifiedBy>Bolaji Kassim</cp:lastModifiedBy>
  <cp:revision>2</cp:revision>
  <dcterms:created xsi:type="dcterms:W3CDTF">2024-03-19T21:14:46Z</dcterms:created>
  <dcterms:modified xsi:type="dcterms:W3CDTF">2024-03-20T20:44:27Z</dcterms:modified>
</cp:coreProperties>
</file>